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442" r:id="rId3"/>
    <p:sldId id="457" r:id="rId4"/>
    <p:sldId id="452" r:id="rId5"/>
    <p:sldId id="446" r:id="rId6"/>
    <p:sldId id="454" r:id="rId7"/>
    <p:sldId id="464" r:id="rId8"/>
    <p:sldId id="460" r:id="rId9"/>
    <p:sldId id="461" r:id="rId10"/>
    <p:sldId id="465" r:id="rId11"/>
    <p:sldId id="466" r:id="rId12"/>
    <p:sldId id="467" r:id="rId13"/>
    <p:sldId id="456" r:id="rId14"/>
    <p:sldId id="469" r:id="rId15"/>
    <p:sldId id="468" r:id="rId16"/>
    <p:sldId id="458" r:id="rId17"/>
  </p:sldIdLst>
  <p:sldSz cx="9144000" cy="6858000" type="screen4x3"/>
  <p:notesSz cx="6881813" cy="92964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01"/>
    <a:srgbClr val="88FD13"/>
    <a:srgbClr val="FFFF01"/>
    <a:srgbClr val="E1FA48"/>
    <a:srgbClr val="FFFFFF"/>
    <a:srgbClr val="060712"/>
    <a:srgbClr val="FFCC9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72296" autoAdjust="0"/>
  </p:normalViewPr>
  <p:slideViewPr>
    <p:cSldViewPr>
      <p:cViewPr varScale="1">
        <p:scale>
          <a:sx n="52" d="100"/>
          <a:sy n="52" d="100"/>
        </p:scale>
        <p:origin x="-16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-112" charset="-127"/>
                <a:ea typeface="굴림" pitchFamily="-112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-112" charset="-127"/>
                <a:ea typeface="굴림" pitchFamily="-112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-112" charset="-127"/>
                <a:ea typeface="굴림" pitchFamily="-112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-112" charset="-127"/>
                <a:ea typeface="굴림" pitchFamily="-112" charset="-127"/>
              </a:defRPr>
            </a:lvl1pPr>
          </a:lstStyle>
          <a:p>
            <a:pPr>
              <a:defRPr/>
            </a:pPr>
            <a:fld id="{9A675465-7B87-48F6-A569-E80C36558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-112" charset="-127"/>
                <a:ea typeface="굴림" pitchFamily="-112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-112" charset="-127"/>
                <a:ea typeface="굴림" pitchFamily="-112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</a:t>
            </a:r>
            <a:r>
              <a:rPr lang="en-US" altLang="ko-KR" noProof="0" smtClean="0"/>
              <a:t> </a:t>
            </a:r>
            <a:r>
              <a:rPr lang="ko-KR" altLang="en-US" noProof="0" smtClean="0"/>
              <a:t>텍스트</a:t>
            </a:r>
            <a:r>
              <a:rPr lang="en-US" altLang="ko-KR" noProof="0" smtClean="0"/>
              <a:t> </a:t>
            </a:r>
            <a:r>
              <a:rPr lang="ko-KR" altLang="en-US" noProof="0" smtClean="0"/>
              <a:t>스타일을</a:t>
            </a:r>
            <a:r>
              <a:rPr lang="en-US" altLang="ko-KR" noProof="0" smtClean="0"/>
              <a:t> </a:t>
            </a:r>
            <a:r>
              <a:rPr lang="ko-KR" altLang="en-US" noProof="0" smtClean="0"/>
              <a:t>편집합니다</a:t>
            </a:r>
            <a:endParaRPr lang="en-US" altLang="ko-KR" noProof="0" smtClean="0"/>
          </a:p>
          <a:p>
            <a:pPr lvl="1"/>
            <a:r>
              <a:rPr lang="ko-KR" altLang="en-US" noProof="0" smtClean="0"/>
              <a:t>둘째</a:t>
            </a:r>
            <a:r>
              <a:rPr lang="en-US" altLang="ko-KR" noProof="0" smtClean="0"/>
              <a:t> </a:t>
            </a:r>
            <a:r>
              <a:rPr lang="ko-KR" altLang="en-US" noProof="0" smtClean="0"/>
              <a:t>수준</a:t>
            </a:r>
            <a:endParaRPr lang="en-US" altLang="ko-KR" noProof="0" smtClean="0"/>
          </a:p>
          <a:p>
            <a:pPr lvl="2"/>
            <a:r>
              <a:rPr lang="ko-KR" altLang="en-US" noProof="0" smtClean="0"/>
              <a:t>셋째</a:t>
            </a:r>
            <a:r>
              <a:rPr lang="en-US" altLang="ko-KR" noProof="0" smtClean="0"/>
              <a:t> </a:t>
            </a:r>
            <a:r>
              <a:rPr lang="ko-KR" altLang="en-US" noProof="0" smtClean="0"/>
              <a:t>수준</a:t>
            </a:r>
            <a:endParaRPr lang="en-US" altLang="ko-KR" noProof="0" smtClean="0"/>
          </a:p>
          <a:p>
            <a:pPr lvl="3"/>
            <a:r>
              <a:rPr lang="ko-KR" altLang="en-US" noProof="0" smtClean="0"/>
              <a:t>넷째</a:t>
            </a:r>
            <a:r>
              <a:rPr lang="en-US" altLang="ko-KR" noProof="0" smtClean="0"/>
              <a:t> </a:t>
            </a:r>
            <a:r>
              <a:rPr lang="ko-KR" altLang="en-US" noProof="0" smtClean="0"/>
              <a:t>수준</a:t>
            </a:r>
            <a:endParaRPr lang="en-US" altLang="ko-KR" noProof="0" smtClean="0"/>
          </a:p>
          <a:p>
            <a:pPr lvl="4"/>
            <a:r>
              <a:rPr lang="ko-KR" altLang="en-US" noProof="0" smtClean="0"/>
              <a:t>다섯째</a:t>
            </a:r>
            <a:r>
              <a:rPr lang="en-US" altLang="ko-KR" noProof="0" smtClean="0"/>
              <a:t> </a:t>
            </a:r>
            <a:r>
              <a:rPr lang="ko-KR" altLang="en-US" noProof="0" smtClean="0"/>
              <a:t>수준</a:t>
            </a:r>
            <a:endParaRPr lang="en-US" altLang="ko-KR" noProof="0" smtClean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-112" charset="-127"/>
                <a:ea typeface="굴림" pitchFamily="-112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-112" charset="-127"/>
                <a:ea typeface="굴림" pitchFamily="-112" charset="-127"/>
              </a:defRPr>
            </a:lvl1pPr>
          </a:lstStyle>
          <a:p>
            <a:pPr>
              <a:defRPr/>
            </a:pPr>
            <a:fld id="{FA5B003D-8CDC-4A02-A936-57DCF1CA56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-112" charset="-127"/>
        <a:ea typeface="굴림" pitchFamily="-112" charset="-127"/>
        <a:cs typeface="굴림" pitchFamily="-112" charset="-127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-112" charset="-127"/>
        <a:ea typeface="굴림" pitchFamily="-112" charset="-127"/>
        <a:cs typeface="굴림" pitchFamily="-112" charset="-127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-112" charset="-127"/>
        <a:ea typeface="굴림" pitchFamily="-112" charset="-127"/>
        <a:cs typeface="굴림" pitchFamily="-112" charset="-127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-112" charset="-127"/>
        <a:ea typeface="굴림" pitchFamily="-112" charset="-127"/>
        <a:cs typeface="굴림" pitchFamily="-112" charset="-127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-112" charset="-127"/>
        <a:ea typeface="굴림" pitchFamily="-112" charset="-127"/>
        <a:cs typeface="굴림" pitchFamily="-112" charset="-127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6E078-FC8E-44C4-B475-CE5B9DABA491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C85E5-FB7D-4822-83AB-4EE25C2D28EA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10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53186-5F23-48AC-82D2-FB66E509FA42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11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3BF99-3C7C-4138-80ED-C002C016AB3F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5BDF-8742-416B-A949-B6A2C754734E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41810-A890-43A0-B128-509250943D65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8F9DC-3A7E-4B59-97E1-356A69D3FF67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15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98027-2872-4C83-BAD7-6D8CA8E6D699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2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5B70E-2E9A-49D9-89BD-F44D58A47A79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3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E974D-39B1-47FC-9399-8349930A0BC8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4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03699-A9C1-48AD-9ECA-D1D8987E486A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5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00BCE-10E7-4D71-878B-7BD489086CD0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6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B0CBA-B92B-4E47-9C0A-8713A712E049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7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023F4-25D6-4D82-BDEC-BEAAE78E0EDA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8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371600" lvl="2" indent="-457200">
              <a:spcBef>
                <a:spcPct val="10000"/>
              </a:spcBef>
              <a:buClr>
                <a:srgbClr val="00FF00"/>
              </a:buClr>
              <a:defRPr/>
            </a:pPr>
            <a:endParaRPr lang="en-US" altLang="ko-KR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charset="-127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7C210-FEE8-498B-9E0F-21FA222D1BE7}" type="slidenum">
              <a:rPr lang="en-US" altLang="ko-KR" smtClean="0">
                <a:latin typeface="굴림" pitchFamily="50" charset="-127"/>
                <a:ea typeface="굴림" pitchFamily="50" charset="-127"/>
              </a:rPr>
              <a:pPr/>
              <a:t>9</a:t>
            </a:fld>
            <a:endParaRPr lang="en-US" altLang="ko-KR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371600" lvl="2" indent="-457200">
              <a:spcBef>
                <a:spcPct val="10000"/>
              </a:spcBef>
              <a:buClr>
                <a:srgbClr val="00FF00"/>
              </a:buClr>
              <a:buFontTx/>
              <a:buChar char="•"/>
              <a:defRPr/>
            </a:pPr>
            <a:r>
              <a:rPr lang="en-US" altLang="ko-KR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Arial" charset="0"/>
              </a:rPr>
              <a:t>ndex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Arial" charset="0"/>
              </a:rPr>
              <a:t> of all 5 measures (alpha = 0.73)</a:t>
            </a:r>
          </a:p>
          <a:p>
            <a:pPr marL="1371600" lvl="2" indent="-457200">
              <a:spcBef>
                <a:spcPct val="10000"/>
              </a:spcBef>
              <a:buClr>
                <a:srgbClr val="00FF00"/>
              </a:buClr>
              <a:buFontTx/>
              <a:buChar char="•"/>
              <a:defRPr/>
            </a:pPr>
            <a:endParaRPr lang="en-US" altLang="ko-KR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charset="-127"/>
              <a:cs typeface="Arial" charset="0"/>
            </a:endParaRPr>
          </a:p>
          <a:p>
            <a:pPr marL="609600" indent="-609600">
              <a:spcBef>
                <a:spcPct val="10000"/>
              </a:spcBef>
              <a:buClr>
                <a:srgbClr val="00FF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ko-KR" sz="2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Times New Roman" pitchFamily="18" charset="0"/>
              </a:rPr>
              <a:t>Self-reported measures</a:t>
            </a:r>
          </a:p>
          <a:p>
            <a:pPr marL="1371600" lvl="2" indent="-457200">
              <a:spcBef>
                <a:spcPct val="10000"/>
              </a:spcBef>
              <a:buClr>
                <a:srgbClr val="00FF00"/>
              </a:buClr>
              <a:buFontTx/>
              <a:buChar char="•"/>
              <a:defRPr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Times New Roman" pitchFamily="18" charset="0"/>
              </a:rPr>
              <a:t>Significant decrease</a:t>
            </a:r>
          </a:p>
          <a:p>
            <a:pPr marL="1371600" lvl="2" indent="-457200">
              <a:spcBef>
                <a:spcPct val="10000"/>
              </a:spcBef>
              <a:buClr>
                <a:srgbClr val="00FF00"/>
              </a:buClr>
              <a:buFontTx/>
              <a:buChar char="•"/>
              <a:defRPr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Times New Roman" pitchFamily="18" charset="0"/>
              </a:rPr>
              <a:t>Decrease</a:t>
            </a:r>
          </a:p>
          <a:p>
            <a:pPr marL="1371600" lvl="2" indent="-457200">
              <a:spcBef>
                <a:spcPct val="10000"/>
              </a:spcBef>
              <a:buClr>
                <a:srgbClr val="00FF00"/>
              </a:buClr>
              <a:buFontTx/>
              <a:buChar char="•"/>
              <a:defRPr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Times New Roman" pitchFamily="18" charset="0"/>
              </a:rPr>
              <a:t>No change</a:t>
            </a:r>
          </a:p>
          <a:p>
            <a:pPr marL="1371600" lvl="2" indent="-457200">
              <a:spcBef>
                <a:spcPct val="10000"/>
              </a:spcBef>
              <a:buClr>
                <a:srgbClr val="00FF00"/>
              </a:buClr>
              <a:buFontTx/>
              <a:buChar char="•"/>
              <a:defRPr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Times New Roman" pitchFamily="18" charset="0"/>
              </a:rPr>
              <a:t>Increase</a:t>
            </a:r>
          </a:p>
          <a:p>
            <a:pPr marL="1371600" lvl="2" indent="-457200">
              <a:spcBef>
                <a:spcPct val="10000"/>
              </a:spcBef>
              <a:buClr>
                <a:srgbClr val="00FF00"/>
              </a:buClr>
              <a:buFontTx/>
              <a:buChar char="•"/>
              <a:defRPr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Times New Roman" pitchFamily="18" charset="0"/>
              </a:rPr>
              <a:t>Significant increase</a:t>
            </a:r>
          </a:p>
          <a:p>
            <a:pPr eaLnBrk="1" hangingPunct="1">
              <a:defRPr/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928802"/>
            <a:ext cx="86868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-112" charset="-127"/>
          <a:ea typeface="굴림" pitchFamily="-112" charset="-127"/>
          <a:cs typeface="굴림" pitchFamily="-112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-112" charset="-127"/>
          <a:ea typeface="굴림" pitchFamily="-112" charset="-127"/>
          <a:cs typeface="굴림" pitchFamily="-112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-112" charset="-127"/>
          <a:ea typeface="굴림" pitchFamily="-112" charset="-127"/>
          <a:cs typeface="굴림" pitchFamily="-112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-112" charset="-127"/>
          <a:ea typeface="굴림" pitchFamily="-112" charset="-127"/>
          <a:cs typeface="굴림" pitchFamily="-112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-112" charset="-127"/>
          <a:ea typeface="굴림" pitchFamily="-112" charset="-127"/>
          <a:cs typeface="굴림" pitchFamily="-112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-112" charset="-127"/>
          <a:ea typeface="굴림" pitchFamily="-112" charset="-127"/>
          <a:cs typeface="굴림" pitchFamily="-112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-112" charset="-127"/>
          <a:ea typeface="굴림" pitchFamily="-112" charset="-127"/>
          <a:cs typeface="굴림" pitchFamily="-112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-112" charset="-127"/>
          <a:ea typeface="굴림" pitchFamily="-112" charset="-127"/>
          <a:cs typeface="굴림" pitchFamily="-11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</a:t>
            </a:r>
            <a:r>
              <a:rPr lang="en-US" altLang="ko-KR" smtClean="0"/>
              <a:t> </a:t>
            </a:r>
            <a:r>
              <a:rPr lang="ko-KR" altLang="en-US" smtClean="0"/>
              <a:t>제목</a:t>
            </a:r>
            <a:r>
              <a:rPr lang="en-US" altLang="ko-KR" smtClean="0"/>
              <a:t> </a:t>
            </a:r>
            <a:r>
              <a:rPr lang="ko-KR" altLang="en-US" smtClean="0"/>
              <a:t>스타일</a:t>
            </a:r>
            <a:r>
              <a:rPr lang="en-US" altLang="ko-KR" smtClean="0"/>
              <a:t> </a:t>
            </a:r>
            <a:r>
              <a:rPr lang="ko-KR" altLang="en-US" smtClean="0"/>
              <a:t>편집</a:t>
            </a:r>
            <a:endParaRPr lang="en-US" altLang="ko-K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FF99"/>
          </a:solidFill>
          <a:latin typeface="HY헤드라인M" pitchFamily="18" charset="-127"/>
          <a:ea typeface="HY헤드라인M" pitchFamily="18" charset="-127"/>
          <a:cs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FF99"/>
          </a:solidFill>
          <a:latin typeface="HY헤드라인M" pitchFamily="18" charset="-127"/>
          <a:ea typeface="HY헤드라인M" pitchFamily="18" charset="-127"/>
          <a:cs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FF99"/>
          </a:solidFill>
          <a:latin typeface="HY헤드라인M" pitchFamily="18" charset="-127"/>
          <a:ea typeface="HY헤드라인M" pitchFamily="18" charset="-127"/>
          <a:cs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FF99"/>
          </a:solidFill>
          <a:latin typeface="HY헤드라인M" pitchFamily="18" charset="-127"/>
          <a:ea typeface="HY헤드라인M" pitchFamily="18" charset="-127"/>
          <a:cs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FF99"/>
          </a:solidFill>
          <a:latin typeface="HY헤드라인M" pitchFamily="18" charset="-127"/>
          <a:ea typeface="HY헤드라인M" pitchFamily="18" charset="-127"/>
          <a:cs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FF99"/>
          </a:solidFill>
          <a:latin typeface="HY헤드라인M" pitchFamily="18" charset="-127"/>
          <a:ea typeface="HY헤드라인M" pitchFamily="18" charset="-127"/>
          <a:cs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FF99"/>
          </a:solidFill>
          <a:latin typeface="HY헤드라인M" pitchFamily="18" charset="-127"/>
          <a:ea typeface="HY헤드라인M" pitchFamily="18" charset="-127"/>
          <a:cs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FF99"/>
          </a:solidFill>
          <a:latin typeface="HY헤드라인M" pitchFamily="18" charset="-127"/>
          <a:ea typeface="HY헤드라인M" pitchFamily="18" charset="-127"/>
          <a:cs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857250"/>
            <a:ext cx="885825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75" tIns="43637" rIns="87275" bIns="43637">
            <a:spAutoFit/>
          </a:bodyPr>
          <a:lstStyle/>
          <a:p>
            <a:pPr>
              <a:defRPr/>
            </a:pPr>
            <a:r>
              <a:rPr lang="en-US" altLang="ko-KR" sz="3200" b="1" dirty="0">
                <a:solidFill>
                  <a:srgbClr val="FFFF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Y견고딕" pitchFamily="18" charset="-127"/>
              </a:rPr>
              <a:t>The Promise of  Different Types of Environmental Management Systems (EMSs) for Voluntary Governance </a:t>
            </a:r>
          </a:p>
          <a:p>
            <a:pPr>
              <a:spcBef>
                <a:spcPts val="1200"/>
              </a:spcBef>
              <a:defRPr/>
            </a:pPr>
            <a:r>
              <a:rPr lang="en-US" altLang="ko-KR" sz="4400" b="1" dirty="0">
                <a:solidFill>
                  <a:srgbClr val="FFFF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Y견고딕" pitchFamily="18" charset="-127"/>
              </a:rPr>
              <a:t> </a:t>
            </a:r>
          </a:p>
          <a:p>
            <a:pPr>
              <a:spcBef>
                <a:spcPts val="1200"/>
              </a:spcBef>
              <a:defRPr/>
            </a:pPr>
            <a:endParaRPr lang="en-US" altLang="ko-KR" sz="4400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견고딕" pitchFamily="18" charset="-127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57188" y="5565775"/>
            <a:ext cx="83581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buFont typeface="Arial" pitchFamily="34" charset="0"/>
              <a:buChar char="•"/>
            </a:pPr>
            <a:r>
              <a:rPr lang="en-US" altLang="ko-KR" sz="1600" b="1" i="1">
                <a:solidFill>
                  <a:schemeClr val="bg1"/>
                </a:solidFill>
              </a:rPr>
              <a:t>Paper Prepared for presentation at Environmental Policy: </a:t>
            </a:r>
            <a:endParaRPr lang="en-US" altLang="ko-KR" sz="1600" i="1">
              <a:solidFill>
                <a:schemeClr val="bg1"/>
              </a:solidFill>
            </a:endParaRPr>
          </a:p>
          <a:p>
            <a:pPr eaLnBrk="0" latinLnBrk="0" hangingPunct="0"/>
            <a:r>
              <a:rPr lang="en-US" altLang="ko-KR" sz="1600" b="1" i="1">
                <a:solidFill>
                  <a:schemeClr val="bg1"/>
                </a:solidFill>
              </a:rPr>
              <a:t>A Multinational Conference on Policy Analysis and Teaching Methods and The Association of Public Policy Analysis and Management, </a:t>
            </a:r>
          </a:p>
          <a:p>
            <a:pPr eaLnBrk="0" latinLnBrk="0" hangingPunct="0"/>
            <a:r>
              <a:rPr lang="en-US" altLang="ko-KR" sz="1600" b="1" i="1">
                <a:solidFill>
                  <a:schemeClr val="bg1"/>
                </a:solidFill>
              </a:rPr>
              <a:t>Seoul, Korea, June 2009</a:t>
            </a:r>
            <a:endParaRPr lang="ko-KR" altLang="en-US" b="1">
              <a:solidFill>
                <a:schemeClr val="bg1"/>
              </a:solidFill>
            </a:endParaRPr>
          </a:p>
          <a:p>
            <a:pPr eaLnBrk="0" latinLnBrk="0" hangingPunct="0"/>
            <a:endParaRPr lang="en-US" altLang="ko-KR" sz="2400" b="1">
              <a:solidFill>
                <a:schemeClr val="bg1"/>
              </a:solidFill>
              <a:latin typeface="Abadi MT Condensed Extra Bold" pitchFamily="-112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28813" y="3571875"/>
            <a:ext cx="5072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sz="2000" b="1">
                <a:solidFill>
                  <a:schemeClr val="bg1"/>
                </a:solidFill>
                <a:latin typeface="Abadi MT Condensed Extra Bold" pitchFamily="-112" charset="0"/>
              </a:rPr>
              <a:t>June 12, 2009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071688" y="4857750"/>
            <a:ext cx="5072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sz="2200" b="1">
                <a:solidFill>
                  <a:schemeClr val="bg1"/>
                </a:solidFill>
                <a:latin typeface="Abadi MT Condensed Extra Bold" pitchFamily="-112" charset="0"/>
              </a:rPr>
              <a:t>Younsung Kim, Nicole Darnall 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071688" y="4429125"/>
            <a:ext cx="5072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lang="en-US" altLang="ko-KR" sz="2200" b="1">
                <a:solidFill>
                  <a:schemeClr val="bg1"/>
                </a:solidFill>
                <a:latin typeface="Abadi MT Condensed Extra Bold" pitchFamily="-112" charset="0"/>
              </a:rPr>
              <a:t>George Mason University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9218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Control Variables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buFontTx/>
              <a:buChar char="•"/>
            </a:pPr>
            <a:r>
              <a:rPr lang="en-US" altLang="ko-KR" sz="280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Regulatory stringency </a:t>
            </a:r>
          </a:p>
          <a:p>
            <a:pPr lvl="2" indent="-457200" algn="l" defTabSz="957263">
              <a:buFont typeface="Arial" pitchFamily="34" charset="0"/>
              <a:buChar char="-"/>
            </a:pPr>
            <a:r>
              <a:rPr lang="en-US" altLang="ko-KR" sz="24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Asked  facilities to describe whether the environmental regime to which  they are subject to is stringent or not</a:t>
            </a:r>
          </a:p>
          <a:p>
            <a:pPr marL="457200" indent="-457200" algn="l" defTabSz="957263">
              <a:buFontTx/>
              <a:buChar char="•"/>
            </a:pPr>
            <a:r>
              <a:rPr lang="en-US" altLang="ko-KR" sz="280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Facility size </a:t>
            </a:r>
          </a:p>
          <a:p>
            <a:pPr marL="914400" lvl="3" indent="-457200" algn="l" defTabSz="957263">
              <a:buFont typeface="Arial" pitchFamily="34" charset="0"/>
              <a:buChar char="-"/>
            </a:pPr>
            <a:r>
              <a:rPr lang="en-US" altLang="ko-KR" sz="24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The  natural logarithm of the number of employees in a facility </a:t>
            </a:r>
          </a:p>
          <a:p>
            <a:pPr marL="457200" indent="-457200" algn="l" defTabSz="957263">
              <a:buFontTx/>
              <a:buChar char="•"/>
            </a:pPr>
            <a:r>
              <a:rPr lang="en-US" altLang="ko-KR" sz="280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Industry dummies</a:t>
            </a:r>
          </a:p>
          <a:p>
            <a:pPr marL="914400" lvl="3" indent="-457200" algn="l" defTabSz="957263">
              <a:buFont typeface="Arial" pitchFamily="34" charset="0"/>
              <a:buChar char="-"/>
            </a:pPr>
            <a:r>
              <a:rPr lang="en-US" altLang="ko-KR" sz="24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The chemistry sector was the omitted sector dummy</a:t>
            </a:r>
          </a:p>
          <a:p>
            <a:pPr marL="457200" indent="-457200" algn="l" defTabSz="957263">
              <a:buFontTx/>
              <a:buChar char="•"/>
            </a:pPr>
            <a:r>
              <a:rPr lang="en-US" altLang="ko-KR" sz="280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Country dummies </a:t>
            </a:r>
          </a:p>
          <a:p>
            <a:pPr marL="914400" lvl="3" indent="-457200" algn="l" defTabSz="957263">
              <a:buFont typeface="Arial" pitchFamily="34" charset="0"/>
              <a:buChar char="-"/>
            </a:pPr>
            <a:r>
              <a:rPr lang="en-US" altLang="ko-KR" sz="24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The  U.s. was the omitted country dummy variable  </a:t>
            </a:r>
          </a:p>
          <a:p>
            <a:pPr marL="914400" lvl="3" indent="-457200" algn="l" defTabSz="957263">
              <a:buFont typeface="Arial" pitchFamily="34" charset="0"/>
              <a:buChar char="-"/>
            </a:pPr>
            <a:endParaRPr lang="en-US" altLang="ko-KR" sz="24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914400" lvl="3" indent="-457200" algn="l" defTabSz="957263"/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10242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Model Development 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364331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buFontTx/>
              <a:buChar char="•"/>
            </a:pPr>
            <a:endParaRPr lang="en-US" altLang="ko-KR" sz="24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0" lvl="1" indent="-457200" algn="l" defTabSz="957263"/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0" lvl="1" indent="-457200" algn="l" defTabSz="957263"/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0" lvl="1" indent="-457200" algn="l" defTabSz="957263"/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But…</a:t>
            </a:r>
          </a:p>
          <a:p>
            <a:pPr marL="0" lvl="1" indent="-457200" algn="l" defTabSz="957263"/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0" lvl="1" indent="-457200" algn="l" defTabSz="957263"/>
            <a:r>
              <a:rPr lang="en-US" altLang="ko-KR" sz="240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Unobservable factors </a:t>
            </a:r>
            <a:r>
              <a:rPr lang="en-US" altLang="ko-KR" sz="24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may be correlated with both EMS adoption and environmental performance therefore explain their relationship</a:t>
            </a:r>
          </a:p>
        </p:txBody>
      </p:sp>
      <p:graphicFrame>
        <p:nvGraphicFramePr>
          <p:cNvPr id="10243" name="Object 1024"/>
          <p:cNvGraphicFramePr>
            <a:graphicFrameLocks noChangeAspect="1"/>
          </p:cNvGraphicFramePr>
          <p:nvPr/>
        </p:nvGraphicFramePr>
        <p:xfrm>
          <a:off x="390525" y="2286000"/>
          <a:ext cx="8753475" cy="4029075"/>
        </p:xfrm>
        <a:graphic>
          <a:graphicData uri="http://schemas.openxmlformats.org/presentationml/2006/ole">
            <p:oleObj spid="_x0000_s10243" name="Picture" r:id="rId5" imgW="7201080" imgH="3143160" progId="Word.Picture.8">
              <p:embed/>
            </p:oleObj>
          </a:graphicData>
        </a:graphic>
      </p:graphicFrame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14313" y="2571750"/>
            <a:ext cx="3857625" cy="3857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18900000" algn="ctr" rotWithShape="0">
              <a:srgbClr val="00CCFF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ko-KR" b="1" dirty="0">
                <a:latin typeface="Arial "/>
              </a:rPr>
              <a:t>Motivations for EMS Adoption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altLang="ko-KR" b="1" dirty="0">
                <a:latin typeface="Arial "/>
              </a:rPr>
              <a:t>Stakeholder pressures </a:t>
            </a:r>
            <a:r>
              <a:rPr lang="en-US" altLang="ko-KR" sz="1600" b="1" dirty="0">
                <a:latin typeface="Arial "/>
              </a:rPr>
              <a:t> </a:t>
            </a:r>
          </a:p>
          <a:p>
            <a:pPr marL="800100" lvl="1" indent="-342900" algn="l">
              <a:buFontTx/>
              <a:buChar char="-"/>
              <a:defRPr/>
            </a:pPr>
            <a:r>
              <a:rPr lang="en-US" altLang="ko-KR" sz="1600" dirty="0">
                <a:latin typeface="Arial "/>
              </a:rPr>
              <a:t>Regulator </a:t>
            </a:r>
          </a:p>
          <a:p>
            <a:pPr marL="800100" lvl="1" indent="-342900" algn="l">
              <a:buFontTx/>
              <a:buChar char="-"/>
              <a:defRPr/>
            </a:pPr>
            <a:r>
              <a:rPr lang="en-US" altLang="ko-KR" sz="1600" dirty="0">
                <a:latin typeface="Arial "/>
              </a:rPr>
              <a:t>Parent </a:t>
            </a:r>
            <a:r>
              <a:rPr lang="en-US" altLang="ko-KR" sz="1600" dirty="0">
                <a:latin typeface="Arial "/>
              </a:rPr>
              <a:t>company</a:t>
            </a:r>
            <a:endParaRPr lang="en-US" altLang="ko-KR" sz="1600" dirty="0">
              <a:latin typeface="Arial "/>
            </a:endParaRPr>
          </a:p>
          <a:p>
            <a:pPr marL="800100" lvl="1" indent="-342900" algn="l">
              <a:buFontTx/>
              <a:buChar char="-"/>
              <a:defRPr/>
            </a:pPr>
            <a:r>
              <a:rPr lang="en-US" altLang="ko-KR" sz="1600" dirty="0">
                <a:latin typeface="Arial "/>
              </a:rPr>
              <a:t>Environmental </a:t>
            </a:r>
            <a:r>
              <a:rPr lang="en-US" altLang="ko-KR" sz="1600" dirty="0">
                <a:latin typeface="Arial "/>
              </a:rPr>
              <a:t>interest   </a:t>
            </a:r>
            <a:endParaRPr lang="en-US" altLang="ko-KR" sz="1600" dirty="0">
              <a:latin typeface="Arial "/>
            </a:endParaRPr>
          </a:p>
          <a:p>
            <a:pPr marL="800100" lvl="1" indent="-342900" algn="l">
              <a:defRPr/>
            </a:pPr>
            <a:r>
              <a:rPr lang="en-US" altLang="ko-KR" sz="1600" dirty="0">
                <a:latin typeface="Arial "/>
              </a:rPr>
              <a:t>     group 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altLang="ko-KR" b="1" dirty="0">
                <a:latin typeface="Arial "/>
              </a:rPr>
              <a:t>Local government assistance program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altLang="ko-KR" b="1" dirty="0">
                <a:latin typeface="Arial "/>
              </a:rPr>
              <a:t>Controls </a:t>
            </a:r>
          </a:p>
          <a:p>
            <a:pPr marL="800100" lvl="1" indent="-342900" algn="l">
              <a:buFontTx/>
              <a:buChar char="-"/>
              <a:defRPr/>
            </a:pPr>
            <a:r>
              <a:rPr lang="en-US" altLang="ko-KR" sz="1600" dirty="0">
                <a:latin typeface="Arial "/>
              </a:rPr>
              <a:t>Market scope, Market concentration, Publicly traded, facility size, C</a:t>
            </a:r>
            <a:r>
              <a:rPr lang="en-US" altLang="ko-KR" sz="1600" dirty="0">
                <a:latin typeface="Arial "/>
              </a:rPr>
              <a:t>ountry  </a:t>
            </a:r>
            <a:r>
              <a:rPr lang="en-US" altLang="ko-KR" sz="1600" dirty="0">
                <a:latin typeface="Arial "/>
              </a:rPr>
              <a:t>&amp; Industry dummies</a:t>
            </a:r>
            <a:endParaRPr lang="en-US" altLang="ko-KR" b="1" dirty="0">
              <a:latin typeface="Arial "/>
            </a:endParaRPr>
          </a:p>
          <a:p>
            <a:pPr marL="800100" lvl="1" indent="-342900" algn="l">
              <a:defRPr/>
            </a:pPr>
            <a:endParaRPr lang="en-US" altLang="ko-KR" sz="1600" dirty="0">
              <a:latin typeface="Arial "/>
            </a:endParaRPr>
          </a:p>
          <a:p>
            <a:pPr marL="800100" lvl="1" indent="-342900" algn="l">
              <a:defRPr/>
            </a:pPr>
            <a:endParaRPr lang="en-US" altLang="ko-KR" dirty="0">
              <a:latin typeface="Arial "/>
            </a:endParaRPr>
          </a:p>
          <a:p>
            <a:pPr marL="342900" indent="-342900" algn="l">
              <a:defRPr/>
            </a:pPr>
            <a:endParaRPr lang="en-US" altLang="ko-KR" b="1" dirty="0">
              <a:latin typeface="Arial "/>
            </a:endParaRPr>
          </a:p>
          <a:p>
            <a:pPr>
              <a:defRPr/>
            </a:pPr>
            <a:endParaRPr lang="ko-KR" altLang="ko-KR" dirty="0"/>
          </a:p>
        </p:txBody>
      </p:sp>
      <p:sp>
        <p:nvSpPr>
          <p:cNvPr id="11" name="Rectangle 1034"/>
          <p:cNvSpPr>
            <a:spLocks noChangeArrowheads="1"/>
          </p:cNvSpPr>
          <p:nvPr/>
        </p:nvSpPr>
        <p:spPr bwMode="auto">
          <a:xfrm>
            <a:off x="0" y="2357438"/>
            <a:ext cx="4143375" cy="4214812"/>
          </a:xfrm>
          <a:prstGeom prst="rect">
            <a:avLst/>
          </a:prstGeom>
          <a:solidFill>
            <a:srgbClr val="EB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altLang="ko-KR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</p:txBody>
      </p:sp>
      <p:sp>
        <p:nvSpPr>
          <p:cNvPr id="12" name="AutoShape 1046"/>
          <p:cNvSpPr>
            <a:spLocks noChangeArrowheads="1"/>
          </p:cNvSpPr>
          <p:nvPr/>
        </p:nvSpPr>
        <p:spPr bwMode="auto">
          <a:xfrm rot="-2971717">
            <a:off x="3043238" y="3044825"/>
            <a:ext cx="3900487" cy="277813"/>
          </a:xfrm>
          <a:prstGeom prst="leftArrow">
            <a:avLst>
              <a:gd name="adj1" fmla="val 50000"/>
              <a:gd name="adj2" fmla="val 350999"/>
            </a:avLst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Text Box 1040"/>
          <p:cNvSpPr txBox="1">
            <a:spLocks noChangeArrowheads="1"/>
          </p:cNvSpPr>
          <p:nvPr/>
        </p:nvSpPr>
        <p:spPr bwMode="auto">
          <a:xfrm>
            <a:off x="4500563" y="1785938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>
                <a:solidFill>
                  <a:srgbClr val="FFFF01"/>
                </a:solidFill>
                <a:latin typeface="Arial" pitchFamily="34" charset="0"/>
              </a:rPr>
              <a:t>STAGE 1</a:t>
            </a:r>
          </a:p>
        </p:txBody>
      </p:sp>
      <p:grpSp>
        <p:nvGrpSpPr>
          <p:cNvPr id="2" name="그룹 19"/>
          <p:cNvGrpSpPr>
            <a:grpSpLocks/>
          </p:cNvGrpSpPr>
          <p:nvPr/>
        </p:nvGrpSpPr>
        <p:grpSpPr bwMode="auto">
          <a:xfrm>
            <a:off x="4214813" y="928688"/>
            <a:ext cx="4929187" cy="5715000"/>
            <a:chOff x="4214810" y="1182688"/>
            <a:chExt cx="4929190" cy="5318146"/>
          </a:xfrm>
        </p:grpSpPr>
        <p:sp>
          <p:nvSpPr>
            <p:cNvPr id="10252" name="AutoShape 1041"/>
            <p:cNvSpPr>
              <a:spLocks noChangeArrowheads="1"/>
            </p:cNvSpPr>
            <p:nvPr/>
          </p:nvSpPr>
          <p:spPr bwMode="auto">
            <a:xfrm rot="-2971717">
              <a:off x="5461001" y="2974975"/>
              <a:ext cx="3867150" cy="282575"/>
            </a:xfrm>
            <a:prstGeom prst="leftArrow">
              <a:avLst>
                <a:gd name="adj1" fmla="val 50000"/>
                <a:gd name="adj2" fmla="val 342135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53" name="Text Box 1042"/>
            <p:cNvSpPr txBox="1">
              <a:spLocks noChangeArrowheads="1"/>
            </p:cNvSpPr>
            <p:nvPr/>
          </p:nvSpPr>
          <p:spPr bwMode="auto">
            <a:xfrm>
              <a:off x="6572262" y="2046892"/>
              <a:ext cx="1752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 b="1">
                  <a:solidFill>
                    <a:srgbClr val="FFFF01"/>
                  </a:solidFill>
                  <a:latin typeface="Arial" pitchFamily="34" charset="0"/>
                </a:rPr>
                <a:t>STAGE 2</a:t>
              </a:r>
            </a:p>
          </p:txBody>
        </p:sp>
        <p:sp>
          <p:nvSpPr>
            <p:cNvPr id="16" name="Rectangle 1034"/>
            <p:cNvSpPr>
              <a:spLocks noChangeArrowheads="1"/>
            </p:cNvSpPr>
            <p:nvPr/>
          </p:nvSpPr>
          <p:spPr bwMode="auto">
            <a:xfrm>
              <a:off x="4214810" y="2494497"/>
              <a:ext cx="4929190" cy="4006337"/>
            </a:xfrm>
            <a:prstGeom prst="rect">
              <a:avLst/>
            </a:prstGeom>
            <a:solidFill>
              <a:srgbClr val="EB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 altLang="ko-KR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endParaRPr>
            </a:p>
          </p:txBody>
        </p:sp>
      </p:grp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0" y="1500188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§"/>
            </a:pPr>
            <a:r>
              <a:rPr lang="en-US" altLang="ko-KR" sz="2000" b="1">
                <a:solidFill>
                  <a:srgbClr val="2D2D8A"/>
                </a:solidFill>
                <a:latin typeface="Arial" pitchFamily="34" charset="0"/>
              </a:rPr>
              <a:t> </a:t>
            </a:r>
            <a:r>
              <a:rPr lang="en-US" altLang="ko-KR" sz="2000" b="1">
                <a:solidFill>
                  <a:schemeClr val="bg1"/>
                </a:solidFill>
                <a:latin typeface="Arial" pitchFamily="34" charset="0"/>
              </a:rPr>
              <a:t>Two-stage bivariate probit</a:t>
            </a:r>
          </a:p>
          <a:p>
            <a:pPr algn="l">
              <a:buClr>
                <a:srgbClr val="00FF00"/>
              </a:buClr>
            </a:pPr>
            <a:r>
              <a:rPr lang="en-US" altLang="ko-KR" sz="2000" b="1">
                <a:solidFill>
                  <a:schemeClr val="bg1"/>
                </a:solidFill>
                <a:latin typeface="Arial" pitchFamily="34" charset="0"/>
              </a:rPr>
              <a:t> model  (15 estimation models ) </a:t>
            </a:r>
            <a:endParaRPr lang="en-US" altLang="ko-KR" sz="17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55301" grpId="0" animBg="1"/>
      <p:bldP spid="11" grpId="0" animBg="1"/>
      <p:bldP spid="12" grpId="0" animBg="1"/>
      <p:bldP spid="1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11266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5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Key Results (1) </a:t>
            </a:r>
            <a:endParaRPr lang="en-US" altLang="ko-KR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32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72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buFontTx/>
              <a:buChar char="•"/>
            </a:pPr>
            <a:r>
              <a:rPr lang="en-US" altLang="ko-KR" sz="2800">
                <a:solidFill>
                  <a:srgbClr val="FFF301"/>
                </a:solidFill>
                <a:latin typeface="Arial" pitchFamily="34" charset="0"/>
                <a:ea typeface="HY헤드라인M" pitchFamily="18" charset="-127"/>
              </a:rPr>
              <a:t>Stage 1- </a:t>
            </a: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Local government assistance programs and parent company pressures increase the probability of all types of EMS adoption (p&lt;.01)</a:t>
            </a:r>
          </a:p>
          <a:p>
            <a:pPr marL="914400" lvl="1" indent="-457200" algn="l" defTabSz="957263"/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buFontTx/>
              <a:buChar char="•"/>
            </a:pPr>
            <a:r>
              <a:rPr lang="en-US" altLang="ko-KR" sz="2800">
                <a:solidFill>
                  <a:srgbClr val="FFF301"/>
                </a:solidFill>
                <a:latin typeface="Arial" pitchFamily="34" charset="0"/>
                <a:ea typeface="HY헤드라인M" pitchFamily="18" charset="-127"/>
              </a:rPr>
              <a:t>Stage 2 - </a:t>
            </a: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Complete, self-designated, &amp; ISO-14001 certified EMS adoption were associated with positive environmental impacts (p&lt;0.1-.10) </a:t>
            </a:r>
            <a:r>
              <a:rPr lang="en-US" altLang="ko-KR" sz="2800" b="1">
                <a:solidFill>
                  <a:srgbClr val="FFF301"/>
                </a:solidFill>
                <a:latin typeface="Arial" pitchFamily="34" charset="0"/>
                <a:ea typeface="HY헤드라인M" pitchFamily="18" charset="-127"/>
              </a:rPr>
              <a:t>(In support of Hypothesis 1)</a:t>
            </a:r>
          </a:p>
          <a:p>
            <a:pPr marL="914400" lvl="1" indent="-457200" algn="l" defTabSz="957263">
              <a:spcBef>
                <a:spcPts val="500"/>
              </a:spcBef>
              <a:buFont typeface="Arial" pitchFamily="34" charset="0"/>
              <a:buChar char="-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Regulatory stringency was positively related with environmental performance (p&lt;.01-.10)</a:t>
            </a:r>
          </a:p>
          <a:p>
            <a:pPr marL="457200" indent="-457200" algn="l" defTabSz="957263"/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12290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5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Key Results (2) </a:t>
            </a:r>
            <a:endParaRPr lang="en-US" altLang="ko-KR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32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72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Comparing marginal effects of certified &amp; complete EMSs showed that</a:t>
            </a:r>
          </a:p>
          <a:p>
            <a:pPr marL="914400" lvl="1" indent="-457200" algn="l" defTabSz="957263">
              <a:buFont typeface="Arial" pitchFamily="34" charset="0"/>
              <a:buChar char="-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Certified EMS adoption is associated with a 5.3% greater reduction in natural resource uses </a:t>
            </a:r>
          </a:p>
          <a:p>
            <a:pPr marL="914400" lvl="1" indent="-457200" algn="l" defTabSz="957263">
              <a:buFontTx/>
              <a:buChar char="-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Complete EMS adoption reduces local air pollutants by 8.2%</a:t>
            </a:r>
          </a:p>
          <a:p>
            <a:pPr marL="914400" lvl="1" indent="-457200" algn="l" defTabSz="957263">
              <a:buFontTx/>
              <a:buChar char="-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Reductions in wastewater effluent, solid waste generation, and global air pollutants were similar in both EMSs </a:t>
            </a:r>
          </a:p>
          <a:p>
            <a:pPr marL="914400" lvl="1" indent="-457200" algn="l" defTabSz="957263"/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    </a:t>
            </a:r>
            <a:r>
              <a:rPr lang="en-US" altLang="ko-KR" sz="2800" b="1">
                <a:solidFill>
                  <a:srgbClr val="FFF301"/>
                </a:solidFill>
                <a:latin typeface="Arial" pitchFamily="34" charset="0"/>
                <a:ea typeface="HY헤드라인M" pitchFamily="18" charset="-127"/>
              </a:rPr>
              <a:t>(little evidence in support of Hypothesis 2) 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13314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5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Discussion &amp; Conclusions 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32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14313" y="1714500"/>
            <a:ext cx="8572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This study offers support for EMSs as voluntary governance options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While regulatory stringency showed positive relationships with environmental performance, it is uncertain whether facilities will be motivated to adopt EMS (of any sort) in the absence of traditional regulatory pressures 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Therefore, some reflexive policies and programs, like those that encourage EMS adoption, may achieve equivalent environmental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14338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5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Discussion &amp; Conclusions 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32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14313" y="1500188"/>
            <a:ext cx="8572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Since externally accredited EMSs are not always related to greater environmental performance, facilities may not need to certify their EMS 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Therefore, governments have greater confidence in their approach in that they encourage generic type of EMSs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Some governments may consider grants and technical assistance to promote EMSs adoption in facilities that have limited complementary resources and capabilities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1026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57188" y="357188"/>
            <a:ext cx="8351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What are EMSs?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858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EMSs are systems of management processes that enable organizations to continually reduce their environmental impact 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Most EMSs involve implementing written environmental policy, training employees, implementing internal audits, and setting environmental performance indicators and goals </a:t>
            </a:r>
          </a:p>
          <a:p>
            <a:pPr marL="457200" indent="-457200" algn="l" defTabSz="957263">
              <a:spcBef>
                <a:spcPct val="20000"/>
              </a:spcBef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All EMSs are not designed similarly </a:t>
            </a:r>
          </a:p>
          <a:p>
            <a:pPr marL="914400" lvl="1" indent="-457200" algn="l" defTabSz="957263">
              <a:spcAft>
                <a:spcPct val="20000"/>
              </a:spcAft>
              <a:buFont typeface="Arial" pitchFamily="34" charset="0"/>
              <a:buChar char="-"/>
            </a:pPr>
            <a:r>
              <a:rPr lang="en-US" altLang="ko-KR" sz="24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Three types of EMSs:</a:t>
            </a:r>
            <a:r>
              <a:rPr lang="en-US" altLang="ko-KR" sz="2400" i="1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 Complete EMS, Certified EMS, and Self-Designated 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2050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57188" y="0"/>
            <a:ext cx="8351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Research Gaps </a:t>
            </a:r>
          </a:p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in Previous EMS literature 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14313" y="1571625"/>
            <a:ext cx="87153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ko-KR" sz="2800">
                <a:solidFill>
                  <a:srgbClr val="FFFF00"/>
                </a:solidFill>
                <a:latin typeface="Arial" pitchFamily="34" charset="0"/>
                <a:ea typeface="HY헤드라인M" pitchFamily="18" charset="-127"/>
              </a:rPr>
              <a:t>Mixed results </a:t>
            </a: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about the effectiveness of EMSs</a:t>
            </a:r>
          </a:p>
          <a:p>
            <a:pPr marL="914400" lvl="1" indent="-457200" algn="l" defTabSz="95726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-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Positive </a:t>
            </a:r>
            <a:r>
              <a:rPr lang="en-US" altLang="ko-KR" sz="24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(Arimura, Hibiki, &amp; Katayama, 2008, Potoski&amp;Prakash, 2005a, 2005b; Russo, 2002) </a:t>
            </a:r>
          </a:p>
          <a:p>
            <a:pPr marL="914400" lvl="1" indent="-457200" algn="l" defTabSz="95726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-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Negative </a:t>
            </a:r>
            <a:r>
              <a:rPr lang="en-US" altLang="ko-KR" sz="24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(Dahlstrom, Howes, Leinster, &amp; Skea, 2003; King, Lenox, &amp; Terlaak, 2005)</a:t>
            </a: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ko-KR" sz="2800">
                <a:solidFill>
                  <a:srgbClr val="FFFF00"/>
                </a:solidFill>
                <a:latin typeface="Arial" pitchFamily="34" charset="0"/>
                <a:ea typeface="HY헤드라인M" pitchFamily="18" charset="-127"/>
              </a:rPr>
              <a:t>The focus of analysis on the ISO-14001 certified EMS </a:t>
            </a: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rather than uncertified generic EMSs</a:t>
            </a:r>
          </a:p>
          <a:p>
            <a:pPr marL="914400" lvl="1" indent="-457200" algn="l" defTabSz="95726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-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However, most </a:t>
            </a:r>
            <a:r>
              <a:rPr kumimoji="0"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governments endorse a more generic EMS, not certified EMSs  </a:t>
            </a:r>
          </a:p>
          <a:p>
            <a:pPr marL="457200" indent="-457200" algn="l" defTabSz="957263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kumimoji="0"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Studies assessing EMS effectiveness </a:t>
            </a:r>
            <a:r>
              <a:rPr kumimoji="0" lang="en-US" altLang="ko-KR" sz="2800">
                <a:solidFill>
                  <a:srgbClr val="FFFF00"/>
                </a:solidFill>
                <a:latin typeface="Arial" pitchFamily="34" charset="0"/>
                <a:ea typeface="HY헤드라인M" pitchFamily="18" charset="-127"/>
              </a:rPr>
              <a:t>in numerous medium and an international setting</a:t>
            </a:r>
            <a:r>
              <a:rPr kumimoji="0"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are lacking</a:t>
            </a:r>
            <a:endParaRPr lang="ko-K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3074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5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Research Objective 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rgbClr val="FFFF00"/>
                </a:solidFill>
                <a:latin typeface="Arial" pitchFamily="34" charset="0"/>
                <a:ea typeface="HY헤드라인M" pitchFamily="18" charset="-127"/>
              </a:rPr>
              <a:t>To assess firms’ environmental performance across five areas of environmental impacts</a:t>
            </a: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–    natural resource use, solid waste generation, discharge of wastewater effluent, local and regional air pollution, and global pollutants</a:t>
            </a:r>
          </a:p>
          <a:p>
            <a:pPr marL="457200" indent="-457200" algn="l" defTabSz="957263">
              <a:spcBef>
                <a:spcPts val="1275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rgbClr val="FFFF00"/>
                </a:solidFill>
                <a:latin typeface="Arial" pitchFamily="34" charset="0"/>
                <a:ea typeface="HY헤드라인M" pitchFamily="18" charset="-127"/>
              </a:rPr>
              <a:t>To explore different types of EMSs and their relationship towards improved environmental performance of EMSs 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32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4098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5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EMSs &amp; Environmental Performance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EMSs can help organizations ensure that their management practices </a:t>
            </a:r>
            <a:r>
              <a:rPr lang="en-US" altLang="ko-KR" sz="2800">
                <a:solidFill>
                  <a:srgbClr val="FFFF00"/>
                </a:solidFill>
                <a:latin typeface="Arial" pitchFamily="34" charset="0"/>
                <a:ea typeface="HY헤드라인M" pitchFamily="18" charset="-127"/>
              </a:rPr>
              <a:t>conform to environmental regulations </a:t>
            </a: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by improving their internal operations and achieving greater efficiencies for pollution prevention.   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EMSs can encourage organizations to </a:t>
            </a:r>
            <a:r>
              <a:rPr lang="en-US" altLang="ko-KR" sz="2800">
                <a:solidFill>
                  <a:srgbClr val="FFFF00"/>
                </a:solidFill>
                <a:latin typeface="Arial" pitchFamily="34" charset="0"/>
                <a:ea typeface="HY헤드라인M" pitchFamily="18" charset="-127"/>
              </a:rPr>
              <a:t>adopt more proactive environmental strategies</a:t>
            </a: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. 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5750" y="4929188"/>
            <a:ext cx="85693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</a:pPr>
            <a:r>
              <a:rPr lang="en-US" altLang="ko-KR" sz="2800">
                <a:solidFill>
                  <a:srgbClr val="88FD13"/>
                </a:solidFill>
                <a:latin typeface="Arial" pitchFamily="34" charset="0"/>
                <a:ea typeface="HY헤드라인M" pitchFamily="18" charset="-127"/>
              </a:rPr>
              <a:t>     Hypothesis 1: </a:t>
            </a:r>
            <a:r>
              <a:rPr lang="en-US" altLang="ko-KR" sz="2800" i="1">
                <a:solidFill>
                  <a:srgbClr val="FFFF00"/>
                </a:solidFill>
                <a:latin typeface="Arial" pitchFamily="34" charset="0"/>
                <a:ea typeface="HY헤드라인M" pitchFamily="18" charset="-127"/>
              </a:rPr>
              <a:t>Organizations that adopt an EMS (of any sort) are more likely to improve environmental performance</a:t>
            </a:r>
            <a:r>
              <a:rPr lang="en-US" altLang="ko-KR" sz="2800" i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.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 </a:t>
            </a:r>
            <a:endParaRPr lang="en-US" altLang="ko-KR" sz="2800" i="1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5122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428625" y="0"/>
            <a:ext cx="835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Certified EMSs &amp; Superior Environmental Performance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Certified EMSs require third-party audit process</a:t>
            </a:r>
          </a:p>
          <a:p>
            <a:pPr marL="457200" indent="-457200" algn="l" defTabSz="957263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Seeking certification can be costly </a:t>
            </a:r>
          </a:p>
          <a:p>
            <a:pPr marL="914400" lvl="1" indent="-457200" algn="l" defTabSz="957263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-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Actual costs of certification can range from $29-$88 per employee </a:t>
            </a:r>
          </a:p>
          <a:p>
            <a:pPr marL="457200" indent="-457200" algn="l" defTabSz="957263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Certification enhances visibility for organizations’ environmental practices 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5750" y="4714875"/>
            <a:ext cx="85693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</a:pPr>
            <a:r>
              <a:rPr lang="en-US" altLang="ko-KR" sz="2800">
                <a:solidFill>
                  <a:srgbClr val="88FD13"/>
                </a:solidFill>
                <a:latin typeface="Arial" pitchFamily="34" charset="0"/>
                <a:ea typeface="HY헤드라인M" pitchFamily="18" charset="-127"/>
              </a:rPr>
              <a:t>     Hypothesis 2:</a:t>
            </a:r>
            <a:r>
              <a:rPr lang="en-US" altLang="ko-KR" sz="2800" i="1">
                <a:solidFill>
                  <a:srgbClr val="88FD13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lang="en-US" altLang="ko-KR" sz="2800" i="1">
                <a:solidFill>
                  <a:srgbClr val="FFFF00"/>
                </a:solidFill>
                <a:latin typeface="Arial" pitchFamily="34" charset="0"/>
                <a:ea typeface="HY헤드라인M" pitchFamily="18" charset="-127"/>
              </a:rPr>
              <a:t>Organizations that adopt certified EMSs are more likely to improve their environmental performance than organizations that adopt non-certified EMSs.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</a:pPr>
            <a:r>
              <a:rPr lang="en-US" altLang="ko-KR" sz="280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 </a:t>
            </a:r>
            <a:endParaRPr lang="en-US" altLang="ko-KR" sz="2800" i="1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endParaRPr lang="en-US" altLang="ko-KR" sz="280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6146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5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OECD Data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5750" y="1714500"/>
            <a:ext cx="8858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altLang="ko-KR" sz="2800" dirty="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Survey of </a:t>
            </a:r>
            <a:r>
              <a:rPr lang="en-US" altLang="ko-KR" sz="2800" dirty="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manufacturing </a:t>
            </a:r>
            <a:r>
              <a:rPr lang="en-US" altLang="ko-KR" sz="2800" dirty="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facilities in 7 OECD countries </a:t>
            </a:r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(Canada, France, Germany, Hungary, Japan, Norway, and the USA) </a:t>
            </a:r>
          </a:p>
          <a:p>
            <a:pPr lvl="1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Collected using a modified </a:t>
            </a:r>
            <a:r>
              <a:rPr lang="en-US" altLang="ko-KR" sz="2800" dirty="0" err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Dillman</a:t>
            </a:r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(1978) method</a:t>
            </a:r>
          </a:p>
          <a:p>
            <a:pPr lvl="2" indent="-457200" algn="l" defTabSz="9572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Mailed to environmental mangers within facilities </a:t>
            </a:r>
          </a:p>
          <a:p>
            <a:pPr lvl="2" indent="-457200" algn="l" defTabSz="9572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Two follow up reminders</a:t>
            </a:r>
            <a:endParaRPr lang="en-US" altLang="ko-KR" sz="20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Response </a:t>
            </a:r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rate  </a:t>
            </a:r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24.5%, n=4,187</a:t>
            </a:r>
            <a:endParaRPr lang="en-US" altLang="ko-KR" sz="28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914400" lvl="1" indent="-457200" algn="l" defTabSz="957263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-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Consistent with previous studies of firms’ environmental practices (e.g., </a:t>
            </a:r>
            <a:r>
              <a:rPr lang="en-US" altLang="ko-KR" sz="2400" dirty="0" err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Christmann</a:t>
            </a: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2000; </a:t>
            </a:r>
            <a:r>
              <a:rPr lang="en-US" altLang="ko-KR" sz="2400" dirty="0" err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Melnyk</a:t>
            </a: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Stroufe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,&amp;  </a:t>
            </a:r>
            <a:r>
              <a:rPr lang="en-US" altLang="ko-KR" sz="2400" dirty="0" err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Calantone</a:t>
            </a: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2003) </a:t>
            </a:r>
          </a:p>
          <a:p>
            <a:pPr lvl="1" indent="-457200" algn="l" defTabSz="957263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ko-KR" sz="24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defRPr/>
            </a:pPr>
            <a:endParaRPr lang="en-US" altLang="ko-KR" sz="22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</a:t>
            </a:r>
          </a:p>
          <a:p>
            <a:pPr algn="l">
              <a:spcBef>
                <a:spcPct val="10000"/>
              </a:spcBef>
              <a:defRPr/>
            </a:pPr>
            <a:r>
              <a:rPr lang="en-US" altLang="ko-KR" sz="28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7170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Measuring Environmental Performance 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ko-KR" sz="2800" dirty="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Survey asked the facility:</a:t>
            </a:r>
          </a:p>
          <a:p>
            <a:pPr marL="914400" lvl="1" indent="-457200" algn="l" defTabSz="957263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Reduced its environmental impacts in the last 3 years </a:t>
            </a:r>
          </a:p>
          <a:p>
            <a:pPr marL="971550" lvl="1" indent="-514350" algn="l" defTabSz="957263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Use of natural resources </a:t>
            </a:r>
          </a:p>
          <a:p>
            <a:pPr marL="971550" lvl="1" indent="-514350" algn="l" defTabSz="957263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Solid waste generation </a:t>
            </a:r>
          </a:p>
          <a:p>
            <a:pPr marL="971550" lvl="1" indent="-514350" algn="l" defTabSz="957263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Wastewater pollution </a:t>
            </a:r>
          </a:p>
          <a:p>
            <a:pPr marL="971550" lvl="1" indent="-514350" algn="l" defTabSz="957263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Local or regional (neighboring countries) air pollution </a:t>
            </a:r>
          </a:p>
          <a:p>
            <a:pPr marL="971550" lvl="1" indent="-514350" algn="l" defTabSz="957263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Global air pollution</a:t>
            </a: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altLang="ko-KR" sz="2800" dirty="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Self-reported measures are coded as binary </a:t>
            </a:r>
          </a:p>
          <a:p>
            <a:pPr marL="914400" lvl="1" indent="-457200" algn="l" defTabSz="9572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1= Decreased significantly </a:t>
            </a: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/ Decreased</a:t>
            </a:r>
            <a:endParaRPr lang="en-US" altLang="ko-KR" sz="24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914400" lvl="1" indent="-457200" algn="l" defTabSz="95726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0 </a:t>
            </a: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=No </a:t>
            </a: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change /Increased </a:t>
            </a: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/ Increased </a:t>
            </a: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significantly </a:t>
            </a:r>
            <a:endParaRPr lang="en-US" altLang="ko-KR" sz="28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en-US" altLang="ko-KR" sz="28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en-US" altLang="ko-KR" sz="28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defRPr/>
            </a:pPr>
            <a:endParaRPr lang="ko-KR" altLang="en-US" sz="3200" i="1" dirty="0">
              <a:solidFill>
                <a:srgbClr val="FFF301"/>
              </a:solidFill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en-US" altLang="ko-KR" sz="32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  <a:p>
            <a:pPr marL="457200" indent="-457200" algn="l" defTabSz="957263">
              <a:spcBef>
                <a:spcPct val="20000"/>
              </a:spcBef>
              <a:spcAft>
                <a:spcPct val="20000"/>
              </a:spcAft>
              <a:buFontTx/>
              <a:buChar char="•"/>
              <a:defRPr/>
            </a:pPr>
            <a:endParaRPr lang="en-US" altLang="ko-KR" sz="28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1341438"/>
        </p:xfrm>
        <a:graphic>
          <a:graphicData uri="http://schemas.openxmlformats.org/presentationml/2006/ole">
            <p:oleObj spid="_x0000_s8194" name="Image" r:id="rId4" imgW="12190476" imgH="1066291" progId="Photoshop.Image.7">
              <p:embed/>
            </p:oleObj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Measuring EMS Adoption 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lnSpc>
                <a:spcPct val="120000"/>
              </a:lnSpc>
              <a:defRPr/>
            </a:pPr>
            <a:endParaRPr lang="de-DE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HY헤드라인M" pitchFamily="18" charset="-127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marL="457200" indent="-457200" algn="l" defTabSz="957263">
              <a:defRPr/>
            </a:pP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endParaRPr lang="en-US" altLang="ko-K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굴림" pitchFamily="-112" charset="-127"/>
            </a:endParaRPr>
          </a:p>
          <a:p>
            <a:pPr marL="914400" lvl="1" indent="-457200" algn="l" defTabSz="957263">
              <a:defRPr/>
            </a:pPr>
            <a:r>
              <a: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굴림" pitchFamily="-112" charset="-127"/>
              </a:rPr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5750" y="1571625"/>
            <a:ext cx="8569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/>
          <a:lstStyle/>
          <a:p>
            <a:pPr marL="457200" indent="-457200" algn="l" defTabSz="957263">
              <a:buFontTx/>
              <a:buChar char="•"/>
            </a:pPr>
            <a:r>
              <a:rPr lang="en-US" altLang="ko-KR" sz="2800" dirty="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Self-Designated EMS </a:t>
            </a:r>
          </a:p>
          <a:p>
            <a:pPr lvl="2" indent="-457200" algn="l" defTabSz="957263">
              <a:buFont typeface="Arial" pitchFamily="34" charset="0"/>
              <a:buChar char="-"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Survey asked facility managers whether their facilities actually implemented EMSs </a:t>
            </a:r>
          </a:p>
          <a:p>
            <a:pPr lvl="2" indent="-457200" algn="l" defTabSz="957263">
              <a:buFont typeface="Arial" pitchFamily="34" charset="0"/>
              <a:buChar char="-"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1 (=Yes), 0(=No) </a:t>
            </a:r>
          </a:p>
          <a:p>
            <a:pPr marL="457200" indent="-457200" algn="l" defTabSz="957263">
              <a:buFontTx/>
              <a:buChar char="•"/>
            </a:pPr>
            <a:r>
              <a:rPr lang="en-US" altLang="ko-KR" sz="2800" dirty="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Complete EMS </a:t>
            </a:r>
          </a:p>
          <a:p>
            <a:pPr marL="914400" lvl="3" indent="-457200" algn="l" defTabSz="957263">
              <a:buFont typeface="Arial" pitchFamily="34" charset="0"/>
              <a:buChar char="-"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Implemented 4 different environmental practices: written environmental policy, training program, internal 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audits, environmental </a:t>
            </a: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indicators</a:t>
            </a:r>
          </a:p>
          <a:p>
            <a:pPr marL="914400" lvl="3" indent="-457200" algn="l" defTabSz="957263">
              <a:buFont typeface="Arial" pitchFamily="34" charset="0"/>
              <a:buChar char="-"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1 (=Yes in all four practices), otherwise 0  </a:t>
            </a:r>
          </a:p>
          <a:p>
            <a:pPr marL="457200" indent="-457200" algn="l" defTabSz="957263">
              <a:buFontTx/>
              <a:buChar char="•"/>
            </a:pPr>
            <a:r>
              <a:rPr lang="en-US" altLang="ko-KR" sz="2800" dirty="0">
                <a:solidFill>
                  <a:srgbClr val="FFFF01"/>
                </a:solidFill>
                <a:latin typeface="Arial" pitchFamily="34" charset="0"/>
                <a:ea typeface="HY헤드라인M" pitchFamily="18" charset="-127"/>
              </a:rPr>
              <a:t>Certified EMS </a:t>
            </a:r>
          </a:p>
          <a:p>
            <a:pPr marL="914400" lvl="3" indent="-457200" algn="l" defTabSz="957263">
              <a:buFont typeface="Arial" pitchFamily="34" charset="0"/>
              <a:buChar char="-"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Whether or not facilities’ EMS was certified to ISO 14001</a:t>
            </a:r>
          </a:p>
          <a:p>
            <a:pPr marL="914400" lvl="3" indent="-457200" algn="l" defTabSz="957263">
              <a:buFont typeface="Arial" pitchFamily="34" charset="0"/>
              <a:buChar char="-"/>
            </a:pPr>
            <a:r>
              <a:rPr lang="en-US" altLang="ko-KR" sz="240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rPr>
              <a:t>1(=Yes), 0(=No) </a:t>
            </a:r>
          </a:p>
          <a:p>
            <a:pPr marL="914400" lvl="3" indent="-457200" algn="l" defTabSz="957263"/>
            <a:endParaRPr lang="en-US" altLang="ko-KR" sz="2800" dirty="0">
              <a:solidFill>
                <a:schemeClr val="bg1"/>
              </a:solidFill>
              <a:latin typeface="Arial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굴림"/>
      </a:majorFont>
      <a:minorFont>
        <a:latin typeface="굴림"/>
        <a:ea typeface="굴림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rgbClr val="FFFF0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굴림" pitchFamily="-112" charset="-127"/>
            <a:ea typeface="굴림" pitchFamily="-112" charset="-127"/>
            <a:cs typeface="굴림" pitchFamily="-11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rgbClr val="FFFF0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굴림" pitchFamily="-112" charset="-127"/>
            <a:ea typeface="굴림" pitchFamily="-112" charset="-127"/>
            <a:cs typeface="굴림" pitchFamily="-112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HY헤드라인M"/>
        <a:ea typeface="HY헤드라인M"/>
        <a:cs typeface="HY헤드라인M"/>
      </a:majorFont>
      <a:minorFont>
        <a:latin typeface="굴림"/>
        <a:ea typeface="굴림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rgbClr val="FFFF0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굴림" pitchFamily="-112" charset="-127"/>
            <a:ea typeface="굴림" pitchFamily="-112" charset="-127"/>
            <a:cs typeface="굴림" pitchFamily="-11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rgbClr val="FFFF0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굴림" pitchFamily="-112" charset="-127"/>
            <a:ea typeface="굴림" pitchFamily="-112" charset="-127"/>
            <a:cs typeface="굴림" pitchFamily="-112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1061</Words>
  <Application>Microsoft Office PowerPoint</Application>
  <PresentationFormat>화면 슬라이드 쇼(4:3)</PresentationFormat>
  <Paragraphs>196</Paragraphs>
  <Slides>15</Slides>
  <Notes>15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굴림</vt:lpstr>
      <vt:lpstr>Arial</vt:lpstr>
      <vt:lpstr>HY헤드라인M</vt:lpstr>
      <vt:lpstr>HY견고딕</vt:lpstr>
      <vt:lpstr>Abadi MT Condensed Extra Bold</vt:lpstr>
      <vt:lpstr>Arial </vt:lpstr>
      <vt:lpstr>Wingdings</vt:lpstr>
      <vt:lpstr>Times New Roman</vt:lpstr>
      <vt:lpstr>디자인 사용자 지정</vt:lpstr>
      <vt:lpstr>1_기본 디자인</vt:lpstr>
      <vt:lpstr>Adobe Photoshop Image</vt:lpstr>
      <vt:lpstr>Microsoft Word Picture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The Export-Import Bank of 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Choice and the Framing of Decision</dc:title>
  <dc:creator>Younsung KIm </dc:creator>
  <cp:lastModifiedBy>Kim</cp:lastModifiedBy>
  <cp:revision>995</cp:revision>
  <dcterms:created xsi:type="dcterms:W3CDTF">2008-08-25T13:17:29Z</dcterms:created>
  <dcterms:modified xsi:type="dcterms:W3CDTF">2009-07-07T16:52:58Z</dcterms:modified>
</cp:coreProperties>
</file>